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2" r:id="rId2"/>
  </p:sldMasterIdLst>
  <p:notesMasterIdLst>
    <p:notesMasterId r:id="rId13"/>
  </p:notesMasterIdLst>
  <p:sldIdLst>
    <p:sldId id="557" r:id="rId3"/>
    <p:sldId id="532" r:id="rId4"/>
    <p:sldId id="538" r:id="rId5"/>
    <p:sldId id="539" r:id="rId6"/>
    <p:sldId id="540" r:id="rId7"/>
    <p:sldId id="541" r:id="rId8"/>
    <p:sldId id="544" r:id="rId9"/>
    <p:sldId id="543" r:id="rId10"/>
    <p:sldId id="558" r:id="rId11"/>
    <p:sldId id="537" r:id="rId12"/>
  </p:sldIdLst>
  <p:sldSz cx="9144000" cy="5143500" type="screen16x9"/>
  <p:notesSz cx="681355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FFB"/>
    <a:srgbClr val="A8246F"/>
    <a:srgbClr val="CC3300"/>
    <a:srgbClr val="000066"/>
    <a:srgbClr val="55F587"/>
    <a:srgbClr val="6CF10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89228" autoAdjust="0"/>
  </p:normalViewPr>
  <p:slideViewPr>
    <p:cSldViewPr>
      <p:cViewPr varScale="1">
        <p:scale>
          <a:sx n="103" d="100"/>
          <a:sy n="103" d="100"/>
        </p:scale>
        <p:origin x="874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1632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319" y="1"/>
            <a:ext cx="2951631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F5D3694E-5052-4F3F-93CD-88758756FAC5}" type="datetimeFigureOut">
              <a:rPr lang="ru-RU"/>
              <a:pPr>
                <a:defRPr/>
              </a:pPr>
              <a:t>07.11.2019</a:t>
            </a:fld>
            <a:endParaRPr lang="ru-RU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3257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516" y="4725909"/>
            <a:ext cx="5450520" cy="44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466"/>
            <a:ext cx="2951632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319" y="9445466"/>
            <a:ext cx="2951631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A900FADF-9908-4C73-8B39-9498CA96A0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2407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DD127-E904-4A43-BB2D-CC9C653593C3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4851-D2AE-441B-AB3E-8F37A1A280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0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F8807-C1EE-43EE-B3ED-DCCCE1B1AEEA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B0D7-46E7-4479-A24E-8A312E476E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79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D7CF8-F099-4662-BC64-6D3C2EC26836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5EE4B-526E-4FBD-AC35-F79A227B27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10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8AB74-5F72-4267-8701-BCDBD8622841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5CF7-F662-460F-8198-CFFB668B8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11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BAC2F-05BF-4CE6-A878-72DC06F91A06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F2C5D-DDAB-451A-9967-1F16705FAA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7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09F30-F3E0-4AD6-B50E-647001341091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EED4-A9B6-4A38-955A-82F49E9286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266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F7A1C-8552-414B-BCBA-11655DEF5191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65D52-7FDC-40CE-8880-1D51D487DD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93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9EBC5-B455-4724-A437-9FD302FCF540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CE940-2F9F-46D1-AA45-3AAA12860A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33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4EE87-A3D6-46E1-9BCA-134ED69D08D1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6D097-8CF3-48C2-9CD9-47F30891C7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24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BC7BB-7B1C-4EA2-8A08-B2EF852EA647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7D87-3609-4C71-ACFD-B4693E6DA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7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E55F6-48BC-4098-8D59-18636856D2FA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3639-A57E-4B1A-B2C6-DF08262EC6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39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B04C4-546E-4372-B368-412F5A79B1DB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1D97B-673E-4732-BB0C-F71A543F9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25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B9632-13BE-4E41-BBE5-4A5F0CAAADF1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5CE0-0F3F-4BC9-86D5-117E9D754E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63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200152"/>
            <a:ext cx="4038600" cy="16394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2953945"/>
            <a:ext cx="4038600" cy="16406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74BB7-D00C-4080-B3BF-2F35F30BC1D6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DC24D-6434-4038-8F9C-EA35E34797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74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718AC-0A09-4631-9FC4-7DE315F62E65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94FFE-014F-4753-807D-FA0CC95EF3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34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0C665-310C-427A-A04E-D5200F9A2BEA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E3481-928D-49EB-95EE-21FE05953E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70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951BC-60DF-4FBE-915F-22739A25F513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E3B2A-1190-4C5A-AC7C-807F0F5698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31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E0980-6695-4248-9A78-C73F54808D77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DC765-B34C-4D60-BA61-A34DF12484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10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4A699-D71E-4C60-8471-1DA6D3D6923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773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2DEEA-705F-4A36-B7DE-A1D371561A6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268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38002-4E2B-4FC9-AD16-186AEA82637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417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848BD-6D1B-4E4A-AB68-CB6B78ED699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8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18F79-1A6E-4C2B-A165-DCC725C6E37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981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35D819-B41B-4C11-A9FF-00E8920AE40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277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D79B7-8608-4C66-929F-4B6E43A5B27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109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835CE1-373D-4ED1-A6FE-5DA24D52F73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074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FD607E-ABAB-415D-81CA-1276BFACE3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6570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91C46E-1B84-40F8-8D46-544DFFC6008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4698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C9E38-7283-44C0-A16D-B27581E2305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131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2" y="1597820"/>
            <a:ext cx="7770813" cy="11013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3" y="4767262"/>
            <a:ext cx="2132013" cy="272654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FA66E-C172-4391-9397-4A15FE63CBDA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>
          <a:xfrm>
            <a:off x="6553203" y="4767262"/>
            <a:ext cx="2132013" cy="272654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F0DC7-E315-4611-9260-8A2FC42BBCAC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9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F2CBB9-9861-4BBB-BE18-CAA77E2D26B9}" type="datetime1">
              <a:rPr lang="en-US"/>
              <a:pPr>
                <a:defRPr/>
              </a:pPr>
              <a:t>11/7/2019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A8BF5A-7A31-42B6-B4AB-CC33CE43F7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D0F5B-4998-4699-BB48-53D7BF03A70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94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t="-62" r="-81" b="62"/>
          <a:stretch/>
        </p:blipFill>
        <p:spPr bwMode="auto">
          <a:xfrm>
            <a:off x="6559" y="-1587"/>
            <a:ext cx="9144000" cy="5145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8" t="7322" r="12078" b="18342"/>
          <a:stretch/>
        </p:blipFill>
        <p:spPr bwMode="auto">
          <a:xfrm>
            <a:off x="6234200" y="0"/>
            <a:ext cx="288471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2268537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67944" y="401191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63215"/>
            <a:ext cx="4752527" cy="1697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19873" y="2283718"/>
            <a:ext cx="57241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методика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социально-психологического тестирования (ЕМ СПТ):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методики и возможности ее использования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2506"/>
          <a:stretch/>
        </p:blipFill>
        <p:spPr bwMode="auto">
          <a:xfrm>
            <a:off x="5147286" y="1600200"/>
            <a:ext cx="3971629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16016" y="4227934"/>
            <a:ext cx="4186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Директор ГАОУ ЦППРК «Росток : </a:t>
            </a:r>
          </a:p>
          <a:p>
            <a:pPr algn="r"/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Охотникова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Дарья Сергеевна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123478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ЕМ СПТ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 единый измерительный инструмент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275606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«Единая методика социально – психологического тестирования» (ЕМ СПТ) разработана в соответствии с поручением Государственного 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антинаркотического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комитета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(протокол от 11 декабря 2017 г. № 35)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2571750"/>
            <a:ext cx="9144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2.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Правообладателем «Единой методики социально – психологического тестирования»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(ЕМ СПТ) является Министерство просвещения Российской Федерации.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579862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«Единая методика социально – психологического тестирования» (ЕМ СПТ)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 2019 года является обязательной для использования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образовательных организациях всех субъектов Российской Федерации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18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2347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стандарт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единой методики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275606"/>
            <a:ext cx="3368679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порядок проведения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1995686"/>
            <a:ext cx="2515240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инструкции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2715766"/>
            <a:ext cx="3460499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Единое содержание методики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92080" y="1275606"/>
            <a:ext cx="3558154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Единообразие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субшкал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шкал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1995686"/>
            <a:ext cx="3684663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требования к обработке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92080" y="2715766"/>
            <a:ext cx="3191195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формы отчетности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3363838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Органы исполнительной власти субъектов Российской Федерации, ответственные за реализацию государственной политики в сфере образования несут ответственность за:</a:t>
            </a:r>
          </a:p>
          <a:p>
            <a:pPr marL="342900" indent="-342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аутентичность используемой методики оригиналу, </a:t>
            </a:r>
          </a:p>
          <a:p>
            <a:pPr marL="342900" indent="-342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соответствие стандарту и порядку проведения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1607937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91680" y="339502"/>
            <a:ext cx="5832648" cy="62753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и область применения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СПТ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13690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оценку вероятности вовлечения в зависимое поведение на основе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соотношения факторов риска (ФР) и факторов защиты (ФЗ)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воздействующих на обследуемых.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2355726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не может быть использована для формулировки заключения 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о наркотической или иной зависимости респондента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3219822"/>
            <a:ext cx="813690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повышенную и незначительную вероятность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вовлечения в зависимое поведение.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011910"/>
            <a:ext cx="813690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ЕМ СПТ применяется для тестирования лиц подросткового и юношеского возраста старше 13 лет.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351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7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51720" y="483518"/>
            <a:ext cx="4824536" cy="62753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Цель ЕМ СПТ-2019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1563638"/>
            <a:ext cx="691276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не оценивает обучающихся, она оценивает степень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рискогенности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социально-психологических условий в которых находятся обучающиеся на основе процедуры опроса.</a:t>
            </a:r>
          </a:p>
        </p:txBody>
      </p:sp>
      <p:sp>
        <p:nvSpPr>
          <p:cNvPr id="9218" name="AutoShape 2" descr="ÐÐ°ÑÑÐ¸Ð½ÐºÐ¸ Ð¿Ð¾ Ð·Ð°Ð¿ÑÐ¾ÑÑ Ð²Ð¾ÑÐºÐ»Ð¸ÑÐ°ÑÐµÐ»ÑÐ½ÑÐ¹ Ð·Ð½Ð°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ÐÐ°ÑÑÐ¸Ð½ÐºÐ¸ Ð¿Ð¾ Ð·Ð°Ð¿ÑÐ¾ÑÑ Ð²Ð¾ÑÐºÐ»Ð¸ÑÐ°ÑÐµÐ»ÑÐ½ÑÐ¹ Ð·Ð½Ð°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1" name="Picture 5" descr="C:\Users\User\Downloads\33-334829_exclamation-mark-png-transparent-image-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71600" y="1419622"/>
            <a:ext cx="576064" cy="105958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547664" y="3003798"/>
            <a:ext cx="691276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высокой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рискогенностью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социально-психологических условий имеют повышенную вероятность вовлечения в зависимое поведение.</a:t>
            </a:r>
          </a:p>
        </p:txBody>
      </p:sp>
      <p:pic>
        <p:nvPicPr>
          <p:cNvPr id="13" name="Picture 5" descr="C:\Users\User\Downloads\33-334829_exclamation-mark-png-transparent-image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971600" y="2931790"/>
            <a:ext cx="539162" cy="1059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987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95486"/>
            <a:ext cx="6552728" cy="129614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Социально-психологическое тестирование </a:t>
            </a:r>
          </a:p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диагностический компонент воспитательной деятельности образовательной организации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1" y="51470"/>
            <a:ext cx="1428398" cy="7920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1419622"/>
            <a:ext cx="4451176" cy="337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57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1" y="51470"/>
            <a:ext cx="1428398" cy="7920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672" y="195486"/>
            <a:ext cx="6048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Сопротивление тестированию родителей: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причины, приемы снижения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1203598"/>
          <a:ext cx="8352928" cy="32004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Почему родители часто негативно относятся к СПТ?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Как изменить отношение родителей на позитивное?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Не понимают цели тестирования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 религиозным мотивам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«Ярлык»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Не доверяют педагогическому коллективу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Бояться вынести информацию из семьи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«Благополучная семья»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Бояться о будущем ребенка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(поставят на учет, не возьмут на работу)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Озвучить цели ЕМ СПТ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Озвучить принципы мониторинга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Озвучить требования </a:t>
                      </a:r>
                      <a:r>
                        <a:rPr lang="ru-RU" sz="18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к педагогам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Просвещение родителей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8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7664" y="195486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Алгоритм действий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образовательной организации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059582"/>
            <a:ext cx="8568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1. Издать приказ о проведении тестирования ( назначить ответственного; сроки; определить возрастную группу обучающихся, подлежащих тестированию; создать комиссию, обеспечивающую организационно-техническое сопровождение тестирования).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Обеспечить обмен оперативной информацией с куратором по проведению тестирования.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Провести разъяснительную работу о цели, особенностях процедуры, роли в воспитательном процессе социально-психологического тестирования  на собрании педагогического коллектива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(придерживаться конфиденциальности).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Включить проведение СПТ в план воспитательной работы.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Провести разъяснительную работу о процедуре тестирования на классных и родительских собраниях (информационно- мотивационная компания).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Получить добровольные информированные согласия. 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Утвердить поименные списки обучающихся на основе информированных согласий.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Утвердить график проведения тестирования по классам.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Авторизоваться на сайте, получить коды доступа для сеанса тестирования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Обеспечить техническую возможность для проведения тестирования.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Организовать тестирование с использованием ЕМ СПТ.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Осуществлять мониторинг за прохождением тестирования.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Обеспечить обратную связь обучающимся (родителям) по результатам тестирования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Обеспечить конфиденциальность и невозможность несанкционированного доступа при хранении и использовании документов и персональных данных (списков и кодов учащихся, добровольных информированных согласий).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Утвердить план коррекционной и профилактической работы по результатам СПТ, как части плана воспитательной работы.</a:t>
            </a:r>
          </a:p>
          <a:p>
            <a:pPr marL="228600" indent="-228600">
              <a:buAutoNum type="arabicPeriod" startAt="2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Приступить к реализации плана коррекционной и профилактической работы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247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B0D7-46E7-4479-A24E-8A312E476E3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1" y="51470"/>
            <a:ext cx="1428398" cy="79208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619672" y="195486"/>
            <a:ext cx="1656184" cy="2088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Тетюшский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Камско-Устьинский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Кайбицкий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Буинский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Апастовский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Верхнеуслонский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Дрожжановский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Зеленодольский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35896" y="195486"/>
            <a:ext cx="1656184" cy="2088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Арский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Балтасинский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Кукморский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Сабинский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Высокогорский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Пестречинский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Тюлячинский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24128" y="195486"/>
            <a:ext cx="1656184" cy="2088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Алькеевский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Аксубаевский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Спасский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Алексеевский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Рыбно-Слободский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Чистопольский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Нижнекамский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Новошешминский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Лаишевский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19672" y="2427734"/>
            <a:ext cx="1656184" cy="2304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Елабужский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Менделеевский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г. Набережные Челны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Сармановский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Мамадышский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Тукаевский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Агрызский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Актанышский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35896" y="2427734"/>
            <a:ext cx="1656184" cy="2304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Азнакаевский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Лениногорский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Ютазинский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Бугульминский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Бавлинский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Муслюмовский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Черемшанский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Альметьевский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24128" y="2427734"/>
            <a:ext cx="1656184" cy="23042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Авиастроительный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Вахитовский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Кировский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Московский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Ново-Савиновский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Приволжский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78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СПАСИБО ЗА ВНИМАНИЕ!</a:t>
            </a:r>
            <a:endParaRPr kumimoji="0" lang="ru-RU" sz="4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1" y="51470"/>
            <a:ext cx="142839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828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6073</TotalTime>
  <Words>622</Words>
  <Application>Microsoft Office PowerPoint</Application>
  <PresentationFormat>Экран (16:9)</PresentationFormat>
  <Paragraphs>130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Tahoma</vt:lpstr>
      <vt:lpstr>Times New Roman</vt:lpstr>
      <vt:lpstr>Wingdings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МОиН РТ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Пользователь Windows</cp:lastModifiedBy>
  <cp:revision>489</cp:revision>
  <cp:lastPrinted>2014-10-20T10:00:46Z</cp:lastPrinted>
  <dcterms:created xsi:type="dcterms:W3CDTF">2009-12-08T06:57:32Z</dcterms:created>
  <dcterms:modified xsi:type="dcterms:W3CDTF">2019-11-07T06:42:59Z</dcterms:modified>
</cp:coreProperties>
</file>